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</p:sldIdLst>
  <p:sldSz cx="9144000" cy="6858000"/>
  <p:notesSz cx="6858000" cy="9144000"/>
  <p:defaultTextStyle>
    <a:lvl1pPr algn="ctr" defTabSz="406400">
      <a:defRPr sz="2800">
        <a:solidFill>
          <a:srgbClr val="FFFFFF"/>
        </a:solidFill>
        <a:latin typeface="+mj-lt"/>
        <a:ea typeface="+mj-ea"/>
        <a:cs typeface="+mj-cs"/>
        <a:sym typeface="Gill Sans"/>
      </a:defRPr>
    </a:lvl1pPr>
    <a:lvl2pPr indent="266700" algn="ctr" defTabSz="406400">
      <a:defRPr sz="2800">
        <a:solidFill>
          <a:srgbClr val="FFFFFF"/>
        </a:solidFill>
        <a:latin typeface="+mj-lt"/>
        <a:ea typeface="+mj-ea"/>
        <a:cs typeface="+mj-cs"/>
        <a:sym typeface="Gill Sans"/>
      </a:defRPr>
    </a:lvl2pPr>
    <a:lvl3pPr indent="533400" algn="ctr" defTabSz="406400">
      <a:defRPr sz="2800">
        <a:solidFill>
          <a:srgbClr val="FFFFFF"/>
        </a:solidFill>
        <a:latin typeface="+mj-lt"/>
        <a:ea typeface="+mj-ea"/>
        <a:cs typeface="+mj-cs"/>
        <a:sym typeface="Gill Sans"/>
      </a:defRPr>
    </a:lvl3pPr>
    <a:lvl4pPr indent="800100" algn="ctr" defTabSz="406400">
      <a:defRPr sz="2800">
        <a:solidFill>
          <a:srgbClr val="FFFFFF"/>
        </a:solidFill>
        <a:latin typeface="+mj-lt"/>
        <a:ea typeface="+mj-ea"/>
        <a:cs typeface="+mj-cs"/>
        <a:sym typeface="Gill Sans"/>
      </a:defRPr>
    </a:lvl4pPr>
    <a:lvl5pPr indent="1066800" algn="ctr" defTabSz="406400">
      <a:defRPr sz="2800">
        <a:solidFill>
          <a:srgbClr val="FFFFFF"/>
        </a:solidFill>
        <a:latin typeface="+mj-lt"/>
        <a:ea typeface="+mj-ea"/>
        <a:cs typeface="+mj-cs"/>
        <a:sym typeface="Gill Sans"/>
      </a:defRPr>
    </a:lvl5pPr>
    <a:lvl6pPr indent="1333500" algn="ctr" defTabSz="406400">
      <a:defRPr sz="2800">
        <a:solidFill>
          <a:srgbClr val="FFFFFF"/>
        </a:solidFill>
        <a:latin typeface="+mj-lt"/>
        <a:ea typeface="+mj-ea"/>
        <a:cs typeface="+mj-cs"/>
        <a:sym typeface="Gill Sans"/>
      </a:defRPr>
    </a:lvl6pPr>
    <a:lvl7pPr indent="1612900" algn="ctr" defTabSz="406400">
      <a:defRPr sz="2800">
        <a:solidFill>
          <a:srgbClr val="FFFFFF"/>
        </a:solidFill>
        <a:latin typeface="+mj-lt"/>
        <a:ea typeface="+mj-ea"/>
        <a:cs typeface="+mj-cs"/>
        <a:sym typeface="Gill Sans"/>
      </a:defRPr>
    </a:lvl7pPr>
    <a:lvl8pPr indent="1879600" algn="ctr" defTabSz="406400">
      <a:defRPr sz="2800">
        <a:solidFill>
          <a:srgbClr val="FFFFFF"/>
        </a:solidFill>
        <a:latin typeface="+mj-lt"/>
        <a:ea typeface="+mj-ea"/>
        <a:cs typeface="+mj-cs"/>
        <a:sym typeface="Gill Sans"/>
      </a:defRPr>
    </a:lvl8pPr>
    <a:lvl9pPr indent="2146300" algn="ctr" defTabSz="406400">
      <a:defRPr sz="2800">
        <a:solidFill>
          <a:srgbClr val="FFFFFF"/>
        </a:solidFill>
        <a:latin typeface="+mj-lt"/>
        <a:ea typeface="+mj-ea"/>
        <a:cs typeface="+mj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5" name="Shape 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06400">
      <a:defRPr sz="1400">
        <a:latin typeface="Lucida Grande"/>
        <a:ea typeface="Lucida Grande"/>
        <a:cs typeface="Lucida Grande"/>
        <a:sym typeface="Lucida Grande"/>
      </a:defRPr>
    </a:lvl1pPr>
    <a:lvl2pPr indent="228600" defTabSz="406400">
      <a:defRPr sz="1400">
        <a:latin typeface="Lucida Grande"/>
        <a:ea typeface="Lucida Grande"/>
        <a:cs typeface="Lucida Grande"/>
        <a:sym typeface="Lucida Grande"/>
      </a:defRPr>
    </a:lvl2pPr>
    <a:lvl3pPr indent="457200" defTabSz="406400">
      <a:defRPr sz="1400">
        <a:latin typeface="Lucida Grande"/>
        <a:ea typeface="Lucida Grande"/>
        <a:cs typeface="Lucida Grande"/>
        <a:sym typeface="Lucida Grande"/>
      </a:defRPr>
    </a:lvl3pPr>
    <a:lvl4pPr indent="685800" defTabSz="406400">
      <a:defRPr sz="1400">
        <a:latin typeface="Lucida Grande"/>
        <a:ea typeface="Lucida Grande"/>
        <a:cs typeface="Lucida Grande"/>
        <a:sym typeface="Lucida Grande"/>
      </a:defRPr>
    </a:lvl4pPr>
    <a:lvl5pPr indent="914400" defTabSz="406400">
      <a:defRPr sz="1400">
        <a:latin typeface="Lucida Grande"/>
        <a:ea typeface="Lucida Grande"/>
        <a:cs typeface="Lucida Grande"/>
        <a:sym typeface="Lucida Grande"/>
      </a:defRPr>
    </a:lvl5pPr>
    <a:lvl6pPr indent="1143000" defTabSz="406400">
      <a:defRPr sz="1400">
        <a:latin typeface="Lucida Grande"/>
        <a:ea typeface="Lucida Grande"/>
        <a:cs typeface="Lucida Grande"/>
        <a:sym typeface="Lucida Grande"/>
      </a:defRPr>
    </a:lvl6pPr>
    <a:lvl7pPr indent="1371600" defTabSz="406400">
      <a:defRPr sz="1400">
        <a:latin typeface="Lucida Grande"/>
        <a:ea typeface="Lucida Grande"/>
        <a:cs typeface="Lucida Grande"/>
        <a:sym typeface="Lucida Grande"/>
      </a:defRPr>
    </a:lvl7pPr>
    <a:lvl8pPr indent="1600200" defTabSz="406400">
      <a:defRPr sz="1400">
        <a:latin typeface="Lucida Grande"/>
        <a:ea typeface="Lucida Grande"/>
        <a:cs typeface="Lucida Grande"/>
        <a:sym typeface="Lucida Grande"/>
      </a:defRPr>
    </a:lvl8pPr>
    <a:lvl9pPr indent="1828800" defTabSz="40640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  <a:endParaRPr sz="32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  <a:endParaRPr sz="2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  <a:endParaRPr sz="20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xfrm>
            <a:off x="889000" y="5181600"/>
            <a:ext cx="7366000" cy="12065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06400">
              <a:defRPr sz="5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444500" y="1079500"/>
            <a:ext cx="4127500" cy="2324100"/>
          </a:xfrm>
          <a:prstGeom prst="rect">
            <a:avLst/>
          </a:prstGeom>
        </p:spPr>
        <p:txBody>
          <a:bodyPr lIns="38100" tIns="38100" rIns="38100" bIns="38100" anchor="b"/>
          <a:lstStyle>
            <a:lvl1pPr marL="0" marR="0" defTabSz="406400">
              <a:defRPr sz="4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xfrm>
            <a:off x="444500" y="3454400"/>
            <a:ext cx="4127500" cy="23241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  <a:endParaRPr sz="2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  <a:endParaRPr sz="2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  <a:endParaRPr sz="2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  <a:endParaRPr sz="2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444500" y="1079500"/>
            <a:ext cx="4127500" cy="2324100"/>
          </a:xfrm>
          <a:prstGeom prst="rect">
            <a:avLst/>
          </a:prstGeom>
        </p:spPr>
        <p:txBody>
          <a:bodyPr lIns="38100" tIns="38100" rIns="38100" bIns="38100" anchor="b"/>
          <a:lstStyle>
            <a:lvl1pPr marL="0" marR="0" defTabSz="406400">
              <a:defRPr sz="4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444500" y="3454400"/>
            <a:ext cx="4127500" cy="23241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4064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  <a:endParaRPr sz="2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  <a:endParaRPr sz="2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  <a:endParaRPr sz="2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  <a:endParaRPr sz="2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06400">
              <a:defRPr sz="5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889000" y="1943100"/>
            <a:ext cx="3543300" cy="40259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404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833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262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6818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247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  <a:endParaRPr sz="2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  <a:endParaRPr sz="2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  <a:endParaRPr sz="2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  <a:endParaRPr sz="2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06400">
              <a:defRPr sz="5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xfrm>
            <a:off x="889000" y="1943100"/>
            <a:ext cx="3543300" cy="40259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404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833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262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6818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247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  <a:endParaRPr sz="2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  <a:endParaRPr sz="2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  <a:endParaRPr sz="2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  <a:endParaRPr sz="2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06400">
              <a:defRPr sz="5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5461000" y="1943100"/>
            <a:ext cx="2794000" cy="40259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404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833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262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6818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247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  <a:endParaRPr sz="2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  <a:endParaRPr sz="2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  <a:endParaRPr sz="2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  <a:endParaRPr sz="2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xfrm>
            <a:off x="889000" y="1155700"/>
            <a:ext cx="7366000" cy="2324100"/>
          </a:xfrm>
          <a:prstGeom prst="rect">
            <a:avLst/>
          </a:prstGeom>
        </p:spPr>
        <p:txBody>
          <a:bodyPr lIns="38100" tIns="38100" rIns="38100" bIns="38100" anchor="b"/>
          <a:lstStyle>
            <a:lvl1pPr marL="0" marR="0" defTabSz="406400">
              <a:defRPr sz="5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889000" y="3530600"/>
            <a:ext cx="7366000" cy="8001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indent="0" algn="ctr" defTabSz="4064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4064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4064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064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406400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06400">
              <a:defRPr sz="5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889000" y="1943100"/>
            <a:ext cx="7366000" cy="40259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98500" marR="0" indent="-444500" defTabSz="406400">
              <a:spcBef>
                <a:spcPts val="1600"/>
              </a:spcBef>
              <a:buSzPct val="171000"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041400" marR="0" indent="-444500" defTabSz="406400">
              <a:spcBef>
                <a:spcPts val="1600"/>
              </a:spcBef>
              <a:buSzPct val="171000"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84300" marR="0" indent="-444500" defTabSz="406400">
              <a:spcBef>
                <a:spcPts val="1600"/>
              </a:spcBef>
              <a:buSzPct val="171000"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739900" marR="0" indent="-444500" defTabSz="406400">
              <a:spcBef>
                <a:spcPts val="1600"/>
              </a:spcBef>
              <a:buSzPct val="171000"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82800" marR="0" indent="-444500" defTabSz="406400">
              <a:spcBef>
                <a:spcPts val="1600"/>
              </a:spcBef>
              <a:buSzPct val="171000"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06400">
              <a:defRPr sz="5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889000" y="1943100"/>
            <a:ext cx="7366000" cy="4025900"/>
          </a:xfrm>
          <a:prstGeom prst="rect">
            <a:avLst/>
          </a:prstGeom>
        </p:spPr>
        <p:txBody>
          <a:bodyPr lIns="38100" tIns="38100" rIns="38100" bIns="38100" numCol="2" spcCol="368300"/>
          <a:lstStyle>
            <a:lvl1pPr marL="6404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833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262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6818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24722" marR="0" indent="-386422" defTabSz="406400">
              <a:spcBef>
                <a:spcPts val="2700"/>
              </a:spcBef>
              <a:buSzPct val="171000"/>
              <a:defRPr sz="2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  <a:endParaRPr sz="2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  <a:endParaRPr sz="2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  <a:endParaRPr sz="2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  <a:endParaRPr sz="2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body" idx="1"/>
          </p:nvPr>
        </p:nvSpPr>
        <p:spPr>
          <a:xfrm>
            <a:off x="889000" y="889000"/>
            <a:ext cx="7366000" cy="50800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698500" marR="0" indent="-444500" defTabSz="406400">
              <a:spcBef>
                <a:spcPts val="3300"/>
              </a:spcBef>
              <a:buSzPct val="171000"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041400" marR="0" indent="-444500" defTabSz="406400">
              <a:spcBef>
                <a:spcPts val="3300"/>
              </a:spcBef>
              <a:buSzPct val="171000"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84300" marR="0" indent="-444500" defTabSz="406400">
              <a:spcBef>
                <a:spcPts val="3300"/>
              </a:spcBef>
              <a:buSzPct val="171000"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739900" marR="0" indent="-444500" defTabSz="406400">
              <a:spcBef>
                <a:spcPts val="3300"/>
              </a:spcBef>
              <a:buSzPct val="171000"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82800" marR="0" indent="-444500" defTabSz="406400">
              <a:spcBef>
                <a:spcPts val="3300"/>
              </a:spcBef>
              <a:buSzPct val="171000"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06400">
              <a:defRPr sz="5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889000" y="2095500"/>
            <a:ext cx="7366000" cy="26797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06400">
              <a:defRPr sz="5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xfrm>
            <a:off x="889000" y="5181600"/>
            <a:ext cx="7366000" cy="12065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06400">
              <a:defRPr sz="5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  <a:endParaRPr sz="32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  <a:endParaRPr sz="2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  <a:endParaRPr sz="20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000000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spd="med" advClick="1"/>
  <p:txStyles>
    <p:titleStyle>
      <a:lvl1pPr marL="40639" marR="40639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1pPr>
      <a:lvl2pPr marL="40639" marR="40639" indent="2286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2pPr>
      <a:lvl3pPr marL="40639" marR="40639" indent="4572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3pPr>
      <a:lvl4pPr marL="40639" marR="40639" indent="6858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4pPr>
      <a:lvl5pPr marL="40639" marR="40639" indent="9144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5pPr>
      <a:lvl6pPr marL="40639" marR="40639" indent="11430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6pPr>
      <a:lvl7pPr marL="40639" marR="40639" indent="13716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7pPr>
      <a:lvl8pPr marL="40639" marR="40639" indent="16002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8pPr>
      <a:lvl9pPr marL="40639" marR="40639" indent="18288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9pPr>
    </p:titleStyle>
    <p:bodyStyle>
      <a:lvl1pPr marL="383540" marR="40639" indent="-34290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1pPr>
      <a:lvl2pPr marL="824411" marR="40639" indent="-326571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2pPr>
      <a:lvl3pPr marL="1259839" marR="40639" indent="-30480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3pPr>
      <a:lvl4pPr marL="1778000" marR="40639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4pPr>
      <a:lvl5pPr marL="2235200" marR="40639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5pPr>
      <a:lvl6pPr marL="2235200" marR="40639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6pPr>
      <a:lvl7pPr marL="2235200" marR="40639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7pPr>
      <a:lvl8pPr marL="2235200" marR="40639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8pPr>
      <a:lvl9pPr marL="2235200" marR="40639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Arial"/>
        </a:defRPr>
      </a:lvl9pPr>
    </p:bodyStyle>
    <p:otherStyle>
      <a:lvl1pPr algn="ctr" defTabSz="457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1pPr>
      <a:lvl2pPr indent="228600" algn="ctr" defTabSz="457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2pPr>
      <a:lvl3pPr indent="457200" algn="ctr" defTabSz="457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3pPr>
      <a:lvl4pPr indent="685800" algn="ctr" defTabSz="457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4pPr>
      <a:lvl5pPr indent="914400" algn="ctr" defTabSz="457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5pPr>
      <a:lvl6pPr indent="1143000" algn="ctr" defTabSz="457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6pPr>
      <a:lvl7pPr indent="1371600" algn="ctr" defTabSz="457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7pPr>
      <a:lvl8pPr indent="1600200" algn="ctr" defTabSz="457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8pPr>
      <a:lvl9pPr indent="1828800" algn="ctr" defTabSz="457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31.jpeg"/><Relationship Id="rId4" Type="http://schemas.openxmlformats.org/officeDocument/2006/relationships/image" Target="../media/image1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7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7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3" Type="http://schemas.openxmlformats.org/officeDocument/2006/relationships/image" Target="../media/image1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image" Target="../media/image45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Relationship Id="rId3" Type="http://schemas.openxmlformats.org/officeDocument/2006/relationships/image" Target="../media/image7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4" Type="http://schemas.openxmlformats.org/officeDocument/2006/relationships/image" Target="../media/image54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2.png"/><Relationship Id="rId6" Type="http://schemas.openxmlformats.org/officeDocument/2006/relationships/image" Target="../media/image11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image" Target="../media/image73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125412" y="5486400"/>
            <a:ext cx="9017001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0639" marR="40639" defTabSz="914400">
              <a:buClr>
                <a:srgbClr val="FFFFFF"/>
              </a:buClr>
              <a:buFont typeface="Arial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pitals"/>
                <a:ea typeface="Capitals"/>
                <a:cs typeface="Capitals"/>
                <a:sym typeface="Capitals"/>
              </a:rPr>
              <a:t>As applause fades, </a:t>
            </a:r>
            <a:endParaRPr sz="36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pitals"/>
              <a:ea typeface="Capitals"/>
              <a:cs typeface="Capitals"/>
              <a:sym typeface="Capitals"/>
            </a:endParaRPr>
          </a:p>
          <a:p>
            <a:pPr lvl="0" marL="40639" marR="40639" defTabSz="914400">
              <a:buClr>
                <a:srgbClr val="FFFFFF"/>
              </a:buClr>
              <a:buFont typeface="Arial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pitals"/>
                <a:ea typeface="Capitals"/>
                <a:cs typeface="Capitals"/>
                <a:sym typeface="Capitals"/>
              </a:rPr>
              <a:t>outside we hear :</a:t>
            </a:r>
          </a:p>
        </p:txBody>
      </p:sp>
      <p:pic>
        <p:nvPicPr>
          <p:cNvPr id="88" name="2852474880_9957f5d34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635000"/>
            <a:ext cx="6350000" cy="412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caredDM1111_468x584.jpg"/>
          <p:cNvPicPr/>
          <p:nvPr/>
        </p:nvPicPr>
        <p:blipFill>
          <a:blip r:embed="rId2">
            <a:extLst/>
          </a:blip>
          <a:srcRect l="0" t="0" r="0" b="6164"/>
          <a:stretch>
            <a:fillRect/>
          </a:stretch>
        </p:blipFill>
        <p:spPr>
          <a:xfrm>
            <a:off x="2286000" y="228600"/>
            <a:ext cx="4457700" cy="52197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>
            <p:ph type="title"/>
          </p:nvPr>
        </p:nvSpPr>
        <p:spPr>
          <a:xfrm>
            <a:off x="381000" y="5410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Oh no, oh no, oh no!</a:t>
            </a:r>
          </a:p>
        </p:txBody>
      </p:sp>
      <p:pic>
        <p:nvPicPr>
          <p:cNvPr id="92" name="scared-monke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8500" y="215900"/>
            <a:ext cx="5203826" cy="525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home-alone-home-alone-2258019-1024-768.jpg"/>
          <p:cNvPicPr/>
          <p:nvPr/>
        </p:nvPicPr>
        <p:blipFill>
          <a:blip r:embed="rId2">
            <a:extLst/>
          </a:blip>
          <a:srcRect l="17593" t="17120" r="18518" b="0"/>
          <a:stretch>
            <a:fillRect/>
          </a:stretch>
        </p:blipFill>
        <p:spPr>
          <a:xfrm>
            <a:off x="1905000" y="381000"/>
            <a:ext cx="5257800" cy="511492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-355600" y="5645150"/>
            <a:ext cx="822960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3600">
                <a:solidFill>
                  <a:srgbClr val="000000"/>
                </a:solidFill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Oh no, oh no, oh no!</a:t>
            </a:r>
          </a:p>
        </p:txBody>
      </p:sp>
      <p:sp>
        <p:nvSpPr>
          <p:cNvPr id="96" name="Shape 96"/>
          <p:cNvSpPr/>
          <p:nvPr/>
        </p:nvSpPr>
        <p:spPr>
          <a:xfrm>
            <a:off x="6290377" y="5651500"/>
            <a:ext cx="1746434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3600">
                <a:solidFill>
                  <a:srgbClr val="000000"/>
                </a:solidFill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… it’s: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title"/>
          </p:nvPr>
        </p:nvSpPr>
        <p:spPr>
          <a:xfrm>
            <a:off x="50800" y="5156200"/>
            <a:ext cx="9029700" cy="1549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Godzilla!  </a:t>
            </a:r>
            <a:endParaRPr sz="4800">
              <a:uFill>
                <a:solidFill/>
              </a:uFill>
              <a:latin typeface="Capitals"/>
              <a:ea typeface="Capitals"/>
              <a:cs typeface="Capitals"/>
              <a:sym typeface="Capitals"/>
            </a:endParaRPr>
          </a:p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Glorious Godzilla!!</a:t>
            </a:r>
          </a:p>
        </p:txBody>
      </p:sp>
      <p:pic>
        <p:nvPicPr>
          <p:cNvPr id="99" name="Godzilla_1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200" y="609600"/>
            <a:ext cx="5094288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sianTouris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200" y="152400"/>
            <a:ext cx="342423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>
            <p:ph type="title"/>
          </p:nvPr>
        </p:nvSpPr>
        <p:spPr>
          <a:xfrm>
            <a:off x="457200" y="5257800"/>
            <a:ext cx="82296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Godzilla destroys cars, </a:t>
            </a:r>
            <a:b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</a:b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screaming tourists, etc.</a:t>
            </a:r>
          </a:p>
        </p:txBody>
      </p:sp>
      <p:pic>
        <p:nvPicPr>
          <p:cNvPr id="103" name="Foot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9800" y="0"/>
            <a:ext cx="4724401" cy="427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woman-screaming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3600" y="457200"/>
            <a:ext cx="4676776" cy="472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457200" y="5276850"/>
            <a:ext cx="82296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Arial"/>
              <a:defRPr sz="1800">
                <a:solidFill>
                  <a:srgbClr val="000000"/>
                </a:solidFill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Godzilla destroys cars, </a:t>
            </a:r>
            <a:b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</a:b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screaming tourists, etc.</a:t>
            </a:r>
          </a:p>
        </p:txBody>
      </p:sp>
      <p:pic>
        <p:nvPicPr>
          <p:cNvPr id="107" name="godzilla1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200" y="381000"/>
            <a:ext cx="3490913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dzilla-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1900" y="381000"/>
            <a:ext cx="6477000" cy="4857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xi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" dur="500" fill="hold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" grpId="2"/>
      <p:bldP build="whole" bldLvl="1" animBg="1" rev="0" advAuto="0" spid="107" grpId="1"/>
      <p:bldP build="whole" bldLvl="1" animBg="1" rev="0" advAuto="0" spid="108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creaming-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100" y="495300"/>
            <a:ext cx="7802563" cy="5851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dzilla-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title"/>
          </p:nvPr>
        </p:nvSpPr>
        <p:spPr>
          <a:xfrm>
            <a:off x="457200" y="5257800"/>
            <a:ext cx="8229600" cy="1397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The band, quasi Greek Chorus, calls for Godzilla to Mambo.</a:t>
            </a:r>
          </a:p>
        </p:txBody>
      </p:sp>
      <p:pic>
        <p:nvPicPr>
          <p:cNvPr id="115" name="sonando.jpg"/>
          <p:cNvPicPr/>
          <p:nvPr/>
        </p:nvPicPr>
        <p:blipFill>
          <a:blip r:embed="rId2">
            <a:extLst/>
          </a:blip>
          <a:srcRect l="7850" t="0" r="0" b="0"/>
          <a:stretch>
            <a:fillRect/>
          </a:stretch>
        </p:blipFill>
        <p:spPr>
          <a:xfrm>
            <a:off x="1397000" y="609600"/>
            <a:ext cx="6337300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060919godzilla_560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469900"/>
            <a:ext cx="7112000" cy="4622800"/>
          </a:xfrm>
          <a:prstGeom prst="rect">
            <a:avLst/>
          </a:prstGeom>
          <a:ln w="12700">
            <a:round/>
          </a:ln>
        </p:spPr>
      </p:pic>
      <p:sp>
        <p:nvSpPr>
          <p:cNvPr id="118" name="Shape 118"/>
          <p:cNvSpPr/>
          <p:nvPr>
            <p:ph type="title"/>
          </p:nvPr>
        </p:nvSpPr>
        <p:spPr>
          <a:xfrm>
            <a:off x="457200" y="5245100"/>
            <a:ext cx="8229600" cy="1435100"/>
          </a:xfrm>
          <a:prstGeom prst="rect">
            <a:avLst/>
          </a:prstGeom>
        </p:spPr>
        <p:txBody>
          <a:bodyPr/>
          <a:lstStyle>
            <a:lvl1pPr>
              <a:defRPr sz="9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9600">
                <a:uFill>
                  <a:solidFill/>
                </a:uFill>
              </a:rPr>
              <a:t>Godzilla!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AWCCB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2851"/>
            <a:ext cx="9144001" cy="7703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xfrm>
            <a:off x="457200" y="5257800"/>
            <a:ext cx="8229600" cy="14478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The band, quasi Greek Chorus, calls for Godzilla to Mambo.</a:t>
            </a:r>
          </a:p>
        </p:txBody>
      </p:sp>
      <p:pic>
        <p:nvPicPr>
          <p:cNvPr id="121" name="sonando.jpg"/>
          <p:cNvPicPr/>
          <p:nvPr/>
        </p:nvPicPr>
        <p:blipFill>
          <a:blip r:embed="rId2">
            <a:extLst/>
          </a:blip>
          <a:srcRect l="7850" t="0" r="0" b="0"/>
          <a:stretch>
            <a:fillRect/>
          </a:stretch>
        </p:blipFill>
        <p:spPr>
          <a:xfrm>
            <a:off x="1397000" y="609600"/>
            <a:ext cx="6337300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dzilla-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4658" y="134437"/>
            <a:ext cx="4191001" cy="4970963"/>
          </a:xfrm>
          <a:prstGeom prst="rect">
            <a:avLst/>
          </a:prstGeom>
          <a:ln w="12700">
            <a:round/>
          </a:ln>
        </p:spPr>
      </p:pic>
      <p:sp>
        <p:nvSpPr>
          <p:cNvPr id="124" name="Shape 124"/>
          <p:cNvSpPr/>
          <p:nvPr>
            <p:ph type="title"/>
          </p:nvPr>
        </p:nvSpPr>
        <p:spPr>
          <a:xfrm>
            <a:off x="457200" y="5257800"/>
            <a:ext cx="8229600" cy="1447800"/>
          </a:xfrm>
          <a:prstGeom prst="rect">
            <a:avLst/>
          </a:prstGeom>
        </p:spPr>
        <p:txBody>
          <a:bodyPr/>
          <a:lstStyle>
            <a:lvl1pPr>
              <a:defRPr sz="9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9600">
                <a:uFill>
                  <a:solidFill/>
                </a:uFill>
              </a:rPr>
              <a:t>Godzilla!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457200" y="5257800"/>
            <a:ext cx="8229600" cy="13589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The band, quasi Greek Chorus, calls for Godzilla to Mambo.</a:t>
            </a:r>
          </a:p>
        </p:txBody>
      </p:sp>
      <p:pic>
        <p:nvPicPr>
          <p:cNvPr id="127" name="sonando.jpg"/>
          <p:cNvPicPr/>
          <p:nvPr/>
        </p:nvPicPr>
        <p:blipFill>
          <a:blip r:embed="rId2">
            <a:extLst/>
          </a:blip>
          <a:srcRect l="7850" t="0" r="0" b="0"/>
          <a:stretch>
            <a:fillRect/>
          </a:stretch>
        </p:blipFill>
        <p:spPr>
          <a:xfrm>
            <a:off x="1397000" y="609600"/>
            <a:ext cx="6337300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earth dies screaming 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85800"/>
            <a:ext cx="9144000" cy="5532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xfrm>
            <a:off x="457200" y="5003800"/>
            <a:ext cx="8229600" cy="1828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28854" marR="28854" defTabSz="649223">
              <a:defRPr sz="3407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7">
                <a:uFill>
                  <a:solidFill/>
                </a:uFill>
              </a:rPr>
              <a:t>Godzilla mambos, casually crushing hysterical Vegans without missing a step.</a:t>
            </a:r>
          </a:p>
        </p:txBody>
      </p:sp>
      <p:pic>
        <p:nvPicPr>
          <p:cNvPr id="132" name="fremont_s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5750" y="457200"/>
            <a:ext cx="6030913" cy="452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odzilla-2b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-2667000"/>
            <a:ext cx="3810000" cy="389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aming bab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914400"/>
            <a:ext cx="4456113" cy="480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Scared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609600"/>
            <a:ext cx="7467600" cy="560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312_scared_on_dock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4000" y="174625"/>
            <a:ext cx="8623300" cy="648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" grpId="1"/>
      <p:bldP build="whole" bldLvl="1" animBg="1" rev="0" advAuto="0" spid="137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barking-dog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1800" y="609600"/>
            <a:ext cx="2768601" cy="412591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>
            <p:ph type="title"/>
          </p:nvPr>
        </p:nvSpPr>
        <p:spPr>
          <a:xfrm>
            <a:off x="88900" y="5016500"/>
            <a:ext cx="8839200" cy="1511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A tiny terrier barking bravely, then:</a:t>
            </a:r>
          </a:p>
        </p:txBody>
      </p:sp>
      <p:pic>
        <p:nvPicPr>
          <p:cNvPr id="141" name="Foot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1200" y="381000"/>
            <a:ext cx="5105401" cy="4624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xfrm>
            <a:off x="0" y="5016500"/>
            <a:ext cx="9131300" cy="17399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Demolishing everything in his path… not even the doggie escapes!</a:t>
            </a:r>
          </a:p>
        </p:txBody>
      </p:sp>
      <p:pic>
        <p:nvPicPr>
          <p:cNvPr id="144" name="Demolished_vehicles_line_Highway_80_on_18_Apr_199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800" y="457200"/>
            <a:ext cx="6754813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wipe dir="l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xfrm>
            <a:off x="76200" y="5257800"/>
            <a:ext cx="8978900" cy="16129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As Godzilla heads down the strip, searching relentlessly for:</a:t>
            </a:r>
          </a:p>
        </p:txBody>
      </p:sp>
      <p:pic>
        <p:nvPicPr>
          <p:cNvPr id="147" name="et-map-strip.jpg"/>
          <p:cNvPicPr/>
          <p:nvPr/>
        </p:nvPicPr>
        <p:blipFill>
          <a:blip r:embed="rId2">
            <a:extLst/>
          </a:blip>
          <a:srcRect l="4092" t="4313" r="0" b="3654"/>
          <a:stretch>
            <a:fillRect/>
          </a:stretch>
        </p:blipFill>
        <p:spPr>
          <a:xfrm>
            <a:off x="2057400" y="304800"/>
            <a:ext cx="5357813" cy="487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wipe dir="l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457200" y="5397500"/>
            <a:ext cx="82296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4800">
                <a:solidFill>
                  <a:srgbClr val="000000"/>
                </a:solidFill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Frank Sinatra</a:t>
            </a:r>
          </a:p>
        </p:txBody>
      </p:sp>
      <p:pic>
        <p:nvPicPr>
          <p:cNvPr id="150" name="Frank Sinatra 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4200" y="1066800"/>
            <a:ext cx="2857500" cy="3914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Frank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800" y="990600"/>
            <a:ext cx="6350000" cy="412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226218" y="2286000"/>
            <a:ext cx="8915401" cy="3079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0639" marR="40639" defTabSz="914400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9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pitals"/>
                <a:ea typeface="Capitals"/>
                <a:cs typeface="Capitals"/>
                <a:sym typeface="Capitals"/>
              </a:rPr>
              <a:t>Godzilla Eats</a:t>
            </a:r>
            <a:endParaRPr sz="90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pitals"/>
              <a:ea typeface="Capitals"/>
              <a:cs typeface="Capitals"/>
              <a:sym typeface="Capitals"/>
            </a:endParaRPr>
          </a:p>
          <a:p>
            <a:pPr lvl="0" marL="40639" marR="40639" defTabSz="914400">
              <a:buClr>
                <a:srgbClr val="FFFFFF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9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pitals"/>
                <a:ea typeface="Capitals"/>
                <a:cs typeface="Capitals"/>
                <a:sym typeface="Capitals"/>
              </a:rPr>
              <a:t>Las Vegas!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frank-sinatr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762000"/>
            <a:ext cx="6034088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>
            <p:ph type="title"/>
          </p:nvPr>
        </p:nvSpPr>
        <p:spPr>
          <a:xfrm>
            <a:off x="457200" y="5435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Frank Sinatra</a:t>
            </a:r>
          </a:p>
        </p:txBody>
      </p:sp>
      <p:pic>
        <p:nvPicPr>
          <p:cNvPr id="155" name="Foot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228600"/>
            <a:ext cx="6019801" cy="531495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 rot="20820000">
            <a:off x="2699419" y="5430842"/>
            <a:ext cx="3668401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algn="l" defTabSz="914400">
              <a:buClr>
                <a:srgbClr val="FF2600"/>
              </a:buClr>
              <a:buFont typeface="Arial"/>
              <a:defRPr b="1" sz="6000">
                <a:solidFill>
                  <a:srgbClr val="FF2600"/>
                </a:solidFill>
                <a:effectLst>
                  <a:outerShdw sx="100000" sy="100000" kx="0" ky="0" algn="b" rotWithShape="0" blurRad="12700" dist="38100" dir="270000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  <a:uFillTx/>
              </a:defRPr>
            </a:pPr>
            <a:r>
              <a:rPr b="1" sz="6000">
                <a:solidFill>
                  <a:srgbClr val="FF2600"/>
                </a:solidFill>
                <a:effectLst>
                  <a:outerShdw sx="100000" sy="100000" kx="0" ky="0" algn="b" rotWithShape="0" blurRad="12700" dist="38100" dir="270000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</a:rPr>
              <a:t>Stomped!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"/>
                            </p:stCondLst>
                            <p:childTnLst>
                              <p:par>
                                <p:cTn id="1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  <p:bldP build="whole" bldLvl="1" animBg="1" rev="0" advAuto="0" spid="156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dzilla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9144001" cy="4430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457200" y="5397500"/>
            <a:ext cx="82296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4800">
                <a:solidFill>
                  <a:srgbClr val="000000"/>
                </a:solidFill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Wayne Newton</a:t>
            </a:r>
          </a:p>
        </p:txBody>
      </p:sp>
      <p:pic>
        <p:nvPicPr>
          <p:cNvPr id="161" name="WNewton_07021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533400"/>
            <a:ext cx="3810000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Wayne-Newton-pictures-1985-BC-3679-001-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7000" y="533400"/>
            <a:ext cx="3840163" cy="480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Waynenewton_l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7800" y="533400"/>
            <a:ext cx="6400800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1"/>
      <p:bldP build="whole" bldLvl="1" animBg="1" rev="0" advAuto="0" spid="163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waynenewto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4200" y="762000"/>
            <a:ext cx="3246438" cy="451961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>
            <p:ph type="title"/>
          </p:nvPr>
        </p:nvSpPr>
        <p:spPr>
          <a:xfrm>
            <a:off x="457200" y="5257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Wayne Newton</a:t>
            </a:r>
          </a:p>
        </p:txBody>
      </p:sp>
      <p:pic>
        <p:nvPicPr>
          <p:cNvPr id="167" name="Foot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7400" y="685800"/>
            <a:ext cx="5105401" cy="462438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 rot="900000">
            <a:off x="2931714" y="5346014"/>
            <a:ext cx="3626729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algn="l" defTabSz="914400">
              <a:buClr>
                <a:srgbClr val="FF2600"/>
              </a:buClr>
              <a:buFont typeface="Arial"/>
              <a:defRPr b="1" sz="6000">
                <a:solidFill>
                  <a:srgbClr val="FF2600"/>
                </a:solidFill>
                <a:effectLst>
                  <a:outerShdw sx="100000" sy="100000" kx="0" ky="0" algn="b" rotWithShape="0" blurRad="12700" dist="38100" dir="270000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  <a:uFillTx/>
              </a:defRPr>
            </a:pPr>
            <a:r>
              <a:rPr b="1" sz="6000">
                <a:solidFill>
                  <a:srgbClr val="FF2600"/>
                </a:solidFill>
                <a:effectLst>
                  <a:outerShdw sx="100000" sy="100000" kx="0" ky="0" algn="b" rotWithShape="0" blurRad="12700" dist="38100" dir="270000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</a:rPr>
              <a:t>Stamped!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"/>
                            </p:stCondLst>
                            <p:childTnLst>
                              <p:par>
                                <p:cTn id="1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2"/>
      <p:bldP build="whole" bldLvl="1" animBg="1" rev="0" advAuto="0" spid="16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Liberace_fu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1800" y="685800"/>
            <a:ext cx="3394076" cy="452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Liberace_st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9400" y="457200"/>
            <a:ext cx="3638551" cy="485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Liberace_piano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3200" y="228600"/>
            <a:ext cx="3886200" cy="5181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>
            <p:ph type="title"/>
          </p:nvPr>
        </p:nvSpPr>
        <p:spPr>
          <a:xfrm>
            <a:off x="457200" y="5257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Liberace</a:t>
            </a:r>
          </a:p>
        </p:txBody>
      </p:sp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2"/>
      <p:bldP build="whole" bldLvl="1" animBg="1" rev="0" advAuto="0" spid="17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Liberac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0800" y="457200"/>
            <a:ext cx="4017963" cy="472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>
            <p:ph type="title"/>
          </p:nvPr>
        </p:nvSpPr>
        <p:spPr>
          <a:xfrm>
            <a:off x="457200" y="5257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Liberace</a:t>
            </a:r>
          </a:p>
        </p:txBody>
      </p:sp>
      <p:pic>
        <p:nvPicPr>
          <p:cNvPr id="177" name="Foot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2600" y="304800"/>
            <a:ext cx="5410201" cy="490061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 rot="21060000">
            <a:off x="1532378" y="5308337"/>
            <a:ext cx="611483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algn="l" defTabSz="914400">
              <a:buClr>
                <a:srgbClr val="FF2600"/>
              </a:buClr>
              <a:buFont typeface="Arial"/>
              <a:defRPr b="1" sz="6600">
                <a:solidFill>
                  <a:srgbClr val="FF2600"/>
                </a:solidFill>
                <a:effectLst>
                  <a:outerShdw sx="100000" sy="100000" kx="0" ky="0" algn="b" rotWithShape="0" blurRad="12700" dist="38100" dir="270000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  <a:uFillTx/>
              </a:defRPr>
            </a:pPr>
            <a:r>
              <a:rPr b="1" sz="6600">
                <a:solidFill>
                  <a:srgbClr val="FF2600"/>
                </a:solidFill>
                <a:effectLst>
                  <a:outerShdw sx="100000" sy="100000" kx="0" ky="0" algn="b" rotWithShape="0" blurRad="12700" dist="38100" dir="270000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</a:rPr>
              <a:t>Stepped Upon!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"/>
                            </p:stCondLst>
                            <p:childTnLst>
                              <p:par>
                                <p:cTn id="1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8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xfrm>
            <a:off x="88900" y="5067300"/>
            <a:ext cx="8953500" cy="1727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The Village Gods destroyed, </a:t>
            </a:r>
            <a:endParaRPr sz="3200">
              <a:uFill>
                <a:solidFill/>
              </a:uFill>
              <a:latin typeface="Capitals"/>
              <a:ea typeface="Capitals"/>
              <a:cs typeface="Capitals"/>
              <a:sym typeface="Capitals"/>
            </a:endParaRPr>
          </a:p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Godzilla continues his carnage until The City of Sin is leveled!</a:t>
            </a:r>
          </a:p>
        </p:txBody>
      </p:sp>
      <p:pic>
        <p:nvPicPr>
          <p:cNvPr id="181" name="godzilla-destruction.jpg"/>
          <p:cNvPicPr/>
          <p:nvPr/>
        </p:nvPicPr>
        <p:blipFill>
          <a:blip r:embed="rId2">
            <a:extLst/>
          </a:blip>
          <a:srcRect l="5882" t="0" r="5882" b="0"/>
          <a:stretch>
            <a:fillRect/>
          </a:stretch>
        </p:blipFill>
        <p:spPr>
          <a:xfrm>
            <a:off x="1143000" y="152400"/>
            <a:ext cx="6629400" cy="4860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dzilla_wikipedia.jpg"/>
          <p:cNvPicPr/>
          <p:nvPr/>
        </p:nvPicPr>
        <p:blipFill>
          <a:blip r:embed="rId3">
            <a:extLst/>
          </a:blip>
          <a:srcRect l="0" t="0" r="0" b="2102"/>
          <a:stretch>
            <a:fillRect/>
          </a:stretch>
        </p:blipFill>
        <p:spPr>
          <a:xfrm>
            <a:off x="1143000" y="152400"/>
            <a:ext cx="6400800" cy="487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xi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2"/>
      <p:bldP build="whole" bldLvl="1" animBg="1" rev="0" advAuto="0" spid="18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1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406400"/>
            <a:ext cx="6400800" cy="458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101600" y="4976316"/>
            <a:ext cx="8953500" cy="1705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Arial"/>
              <a:defRPr sz="1800">
                <a:solidFill>
                  <a:srgbClr val="000000"/>
                </a:solidFill>
              </a:defRPr>
            </a:pPr>
            <a:r>
              <a:rPr sz="32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The Village Gods destroyed, </a:t>
            </a:r>
            <a:endParaRPr sz="3200">
              <a:uFill>
                <a:solidFill/>
              </a:uFill>
              <a:latin typeface="Capitals"/>
              <a:ea typeface="Capitals"/>
              <a:cs typeface="Capitals"/>
              <a:sym typeface="Capitals"/>
            </a:endParaRPr>
          </a:p>
          <a:p>
            <a:pPr lvl="0" marL="40639" marR="40639" defTabSz="914400">
              <a:buClr>
                <a:srgbClr val="000000"/>
              </a:buClr>
              <a:buFont typeface="Arial"/>
              <a:defRPr sz="1800">
                <a:solidFill>
                  <a:srgbClr val="000000"/>
                </a:solidFill>
              </a:defRPr>
            </a:pPr>
            <a:r>
              <a:rPr sz="32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Godzilla continues his carnage until </a:t>
            </a:r>
            <a:endParaRPr sz="3200">
              <a:uFill>
                <a:solidFill/>
              </a:uFill>
              <a:latin typeface="Capitals"/>
              <a:ea typeface="Capitals"/>
              <a:cs typeface="Capitals"/>
              <a:sym typeface="Capitals"/>
            </a:endParaRPr>
          </a:p>
          <a:p>
            <a:pPr lvl="0" marL="40639" marR="40639" defTabSz="914400">
              <a:buClr>
                <a:srgbClr val="000000"/>
              </a:buClr>
              <a:buFont typeface="Arial"/>
              <a:defRPr sz="1800">
                <a:solidFill>
                  <a:srgbClr val="000000"/>
                </a:solidFill>
              </a:defRPr>
            </a:pPr>
            <a:r>
              <a:rPr sz="32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The City of Sin is leveled!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ames_City_destruction_011197_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9889" y="96837"/>
            <a:ext cx="10883901" cy="6802438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slow" advClick="1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cloverfield-movie-pictur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225"/>
            <a:ext cx="9207501" cy="688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LasVegasSig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5925"/>
            <a:ext cx="9144001" cy="7273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curtain_7-1039x1346.jpg"/>
          <p:cNvPicPr/>
          <p:nvPr/>
        </p:nvPicPr>
        <p:blipFill>
          <a:blip r:embed="rId3">
            <a:extLst/>
          </a:blip>
          <a:srcRect l="0" t="0" r="0" b="8612"/>
          <a:stretch>
            <a:fillRect/>
          </a:stretch>
        </p:blipFill>
        <p:spPr>
          <a:xfrm>
            <a:off x="4495800" y="-228600"/>
            <a:ext cx="4891088" cy="579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curtain_7-1039x1346.jpg"/>
          <p:cNvPicPr/>
          <p:nvPr/>
        </p:nvPicPr>
        <p:blipFill>
          <a:blip r:embed="rId3">
            <a:extLst/>
          </a:blip>
          <a:srcRect l="0" t="0" r="0" b="8612"/>
          <a:stretch>
            <a:fillRect/>
          </a:stretch>
        </p:blipFill>
        <p:spPr>
          <a:xfrm>
            <a:off x="-228600" y="-228600"/>
            <a:ext cx="4891088" cy="579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curtain-1280-65.jpg"/>
          <p:cNvPicPr/>
          <p:nvPr/>
        </p:nvPicPr>
        <p:blipFill>
          <a:blip r:embed="rId4">
            <a:extLst/>
          </a:blip>
          <a:srcRect l="50000" t="0" r="0" b="18206"/>
          <a:stretch>
            <a:fillRect/>
          </a:stretch>
        </p:blipFill>
        <p:spPr>
          <a:xfrm>
            <a:off x="4572000" y="-228600"/>
            <a:ext cx="4800600" cy="579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curtain-1280-65.jpg"/>
          <p:cNvPicPr/>
          <p:nvPr/>
        </p:nvPicPr>
        <p:blipFill>
          <a:blip r:embed="rId4">
            <a:extLst/>
          </a:blip>
          <a:srcRect l="0" t="0" r="50000" b="18206"/>
          <a:stretch>
            <a:fillRect/>
          </a:stretch>
        </p:blipFill>
        <p:spPr>
          <a:xfrm>
            <a:off x="-228600" y="-228600"/>
            <a:ext cx="4800600" cy="579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curtain-1280-65.jpg"/>
          <p:cNvPicPr/>
          <p:nvPr/>
        </p:nvPicPr>
        <p:blipFill>
          <a:blip r:embed="rId4">
            <a:extLst/>
          </a:blip>
          <a:srcRect l="0" t="81704" r="0" b="0"/>
          <a:stretch>
            <a:fillRect/>
          </a:stretch>
        </p:blipFill>
        <p:spPr>
          <a:xfrm>
            <a:off x="-228600" y="5562600"/>
            <a:ext cx="9601200" cy="129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LasVegasStrip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914400" y="-685800"/>
            <a:ext cx="10972800" cy="822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Las-Vegas-Downtown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ellagio1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228600" y="-228600"/>
            <a:ext cx="9601201" cy="763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paris-las-vegas-14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990600" y="0"/>
            <a:ext cx="10363200" cy="7026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2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nodeType="afterEffect" presetClass="exit" presetSubtype="8" presetID="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presetClass="exit" presetSubtype="1" presetID="7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nodeType="afterEffect" presetClass="exit" presetSubtype="1" presetID="7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xi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nodeType="afterEffect" presetClass="entr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presetClass="entr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0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presetClass="entr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" grpId="7"/>
      <p:bldP build="whole" bldLvl="1" animBg="1" rev="0" advAuto="0" spid="60" grpId="8"/>
      <p:bldP build="whole" bldLvl="1" animBg="1" rev="0" advAuto="0" spid="53" grpId="4"/>
      <p:bldP build="whole" bldLvl="1" animBg="1" rev="0" advAuto="0" spid="58" grpId="6"/>
      <p:bldP build="whole" bldLvl="1" animBg="1" rev="0" advAuto="0" spid="56" grpId="2"/>
      <p:bldP build="whole" bldLvl="1" animBg="1" rev="0" advAuto="0" spid="54" grpId="3"/>
      <p:bldP build="whole" bldLvl="1" animBg="1" rev="0" advAuto="0" spid="57" grpId="5"/>
      <p:bldP build="whole" bldLvl="1" animBg="1" rev="0" advAuto="0" spid="55" grpId="1"/>
      <p:bldP build="whole" bldLvl="1" animBg="1" rev="0" advAuto="0" spid="61" grpId="9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1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xfrm>
            <a:off x="165100" y="4597400"/>
            <a:ext cx="9042400" cy="21463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A fearless army of Elvises (Elvi) appear in the distance, formation marching through the littered streets.</a:t>
            </a:r>
          </a:p>
        </p:txBody>
      </p:sp>
      <p:pic>
        <p:nvPicPr>
          <p:cNvPr id="193" name="Elvi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4500" y="858837"/>
            <a:ext cx="3175000" cy="372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Elvi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800" y="838200"/>
            <a:ext cx="6477001" cy="379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Elvi04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7800" y="457200"/>
            <a:ext cx="6477000" cy="421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1"/>
      <p:bldP build="whole" bldLvl="1" animBg="1" rev="0" advAuto="0" spid="195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76200" y="4601666"/>
            <a:ext cx="8978900" cy="225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3200">
                <a:solidFill>
                  <a:srgbClr val="000000"/>
                </a:solidFill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A fearless army of Elvises (Elvi) appear in the distance, formation marching through the littered streets.</a:t>
            </a:r>
          </a:p>
        </p:txBody>
      </p:sp>
      <p:pic>
        <p:nvPicPr>
          <p:cNvPr id="198" name="Elvi0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838200"/>
            <a:ext cx="7848601" cy="3609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elvis-impersonator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0" y="228600"/>
            <a:ext cx="7848600" cy="440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xi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  <p:bldP build="whole" bldLvl="1" animBg="1" rev="0" advAuto="0" spid="198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xfrm>
            <a:off x="114300" y="5257800"/>
            <a:ext cx="8953500" cy="14732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The Elvi attack, using bombers, missiles, etc.</a:t>
            </a:r>
          </a:p>
        </p:txBody>
      </p:sp>
      <p:pic>
        <p:nvPicPr>
          <p:cNvPr id="202" name="FTDtommygun7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7400" y="457200"/>
            <a:ext cx="2489200" cy="452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fak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304800"/>
            <a:ext cx="7467601" cy="4786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us-army-tanks-have-digital-armor-pic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457200"/>
            <a:ext cx="7467600" cy="4519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CIAF02_005887_12A.jpg"/>
          <p:cNvPicPr/>
          <p:nvPr/>
        </p:nvPicPr>
        <p:blipFill>
          <a:blip r:embed="rId3">
            <a:extLst/>
          </a:blip>
          <a:srcRect l="0" t="0" r="4257" b="11134"/>
          <a:stretch>
            <a:fillRect/>
          </a:stretch>
        </p:blipFill>
        <p:spPr>
          <a:xfrm>
            <a:off x="838200" y="304800"/>
            <a:ext cx="7467600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tiefighters.jpg"/>
          <p:cNvPicPr/>
          <p:nvPr/>
        </p:nvPicPr>
        <p:blipFill>
          <a:blip r:embed="rId4">
            <a:extLst/>
          </a:blip>
          <a:srcRect l="0" t="2963" r="0" b="3703"/>
          <a:stretch>
            <a:fillRect/>
          </a:stretch>
        </p:blipFill>
        <p:spPr>
          <a:xfrm>
            <a:off x="838200" y="304800"/>
            <a:ext cx="7467600" cy="487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27000" y="5187950"/>
            <a:ext cx="89027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3600">
                <a:solidFill>
                  <a:srgbClr val="000000"/>
                </a:solidFill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The Elvi attack, using bombers, missiles, etc.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2"/>
      <p:bldP build="whole" bldLvl="1" animBg="1" rev="0" advAuto="0" spid="20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title"/>
          </p:nvPr>
        </p:nvSpPr>
        <p:spPr>
          <a:xfrm>
            <a:off x="457200" y="5257800"/>
            <a:ext cx="8229600" cy="1320800"/>
          </a:xfrm>
          <a:prstGeom prst="rect">
            <a:avLst/>
          </a:prstGeom>
        </p:spPr>
        <p:txBody>
          <a:bodyPr/>
          <a:lstStyle>
            <a:lvl1pPr>
              <a:defRPr sz="64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ROAR!</a:t>
            </a:r>
          </a:p>
        </p:txBody>
      </p:sp>
      <p:pic>
        <p:nvPicPr>
          <p:cNvPr id="211" name="godzilla-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7300" y="434181"/>
            <a:ext cx="4089401" cy="4876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xfrm>
            <a:off x="457200" y="5257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and the Elvi scatter like mice!</a:t>
            </a:r>
          </a:p>
        </p:txBody>
      </p:sp>
      <p:pic>
        <p:nvPicPr>
          <p:cNvPr id="214" name="ElviRu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711200"/>
            <a:ext cx="6248400" cy="4568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dzilla2000-36-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228600"/>
            <a:ext cx="3651251" cy="5029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127000" y="5276850"/>
            <a:ext cx="88900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3600">
                <a:solidFill>
                  <a:srgbClr val="000000"/>
                </a:solidFill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Wicked laughs from Godzilla follow...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xfrm>
            <a:off x="139700" y="4864100"/>
            <a:ext cx="8890000" cy="1828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The Sphinx sits outside The Luxor, looking seductive in a Mae West </a:t>
            </a:r>
            <a:b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</a:b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sort of way.</a:t>
            </a:r>
          </a:p>
        </p:txBody>
      </p:sp>
      <p:pic>
        <p:nvPicPr>
          <p:cNvPr id="220" name="2334337778_9877722bc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0700" y="457200"/>
            <a:ext cx="3022600" cy="443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title"/>
          </p:nvPr>
        </p:nvSpPr>
        <p:spPr>
          <a:xfrm>
            <a:off x="457200" y="5257800"/>
            <a:ext cx="8229600" cy="13462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Godzilla takes one look and his eyes pop out of his head.</a:t>
            </a:r>
          </a:p>
        </p:txBody>
      </p:sp>
      <p:pic>
        <p:nvPicPr>
          <p:cNvPr id="223" name="GodzillaEyes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609600"/>
            <a:ext cx="6324601" cy="4618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xfrm>
            <a:off x="0" y="5245100"/>
            <a:ext cx="9131300" cy="17145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A lone shakuhachi flute ushers the arrival of something really VERY bad.</a:t>
            </a:r>
          </a:p>
        </p:txBody>
      </p:sp>
      <p:pic>
        <p:nvPicPr>
          <p:cNvPr id="64" name="desert1_OP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637" y="457200"/>
            <a:ext cx="6815138" cy="452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esert2_OP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0" y="457200"/>
            <a:ext cx="6858000" cy="4570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Moon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3000" y="457200"/>
            <a:ext cx="6858001" cy="463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bird2.png"/>
          <p:cNvPicPr/>
          <p:nvPr/>
        </p:nvPicPr>
        <p:blipFill>
          <a:blip r:embed="rId5">
            <a:extLst/>
          </a:blip>
          <a:srcRect l="73080" t="397" r="0" b="0"/>
          <a:stretch>
            <a:fillRect/>
          </a:stretch>
        </p:blipFill>
        <p:spPr>
          <a:xfrm rot="19020000">
            <a:off x="2895838" y="3201048"/>
            <a:ext cx="313315" cy="607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sunset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3000" y="22860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nodeType="afterEffect" presetClass="entr" presetSubtype="0" presetID="10" grpId="4" fill="hold">
                                  <p:stCondLst>
                                    <p:cond delay="2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" grpId="3"/>
      <p:bldP build="whole" bldLvl="1" animBg="1" rev="0" advAuto="0" spid="65" grpId="1"/>
      <p:bldP build="whole" bldLvl="1" animBg="1" rev="0" advAuto="0" spid="68" grpId="4"/>
      <p:bldP build="whole" bldLvl="1" animBg="1" rev="0" advAuto="0" spid="66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title"/>
          </p:nvPr>
        </p:nvSpPr>
        <p:spPr>
          <a:xfrm>
            <a:off x="165100" y="5054600"/>
            <a:ext cx="8788400" cy="1765300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The Sphinx (Sphinxtress?) seduces the Reptile who instantly falls in love and begins to:</a:t>
            </a:r>
          </a:p>
        </p:txBody>
      </p:sp>
      <p:pic>
        <p:nvPicPr>
          <p:cNvPr id="226" name="godzilla84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3350" y="750887"/>
            <a:ext cx="3771900" cy="424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xfrm>
            <a:off x="457200" y="5257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Tango with her.</a:t>
            </a:r>
          </a:p>
        </p:txBody>
      </p:sp>
      <p:pic>
        <p:nvPicPr>
          <p:cNvPr id="229" name="funny-picture-Godzilla-cat-picture-Gen-Kanai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6475" y="459581"/>
            <a:ext cx="4584701" cy="480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cover dir="l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xfrm>
            <a:off x="457200" y="5029200"/>
            <a:ext cx="8229600" cy="14859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As they dance, the Elvi slowly regroup and head for the:</a:t>
            </a:r>
          </a:p>
        </p:txBody>
      </p:sp>
      <p:pic>
        <p:nvPicPr>
          <p:cNvPr id="232" name="Elvi01.jpg"/>
          <p:cNvPicPr/>
          <p:nvPr/>
        </p:nvPicPr>
        <p:blipFill>
          <a:blip r:embed="rId2">
            <a:extLst/>
          </a:blip>
          <a:srcRect l="0" t="0" r="0" b="3593"/>
          <a:stretch>
            <a:fillRect/>
          </a:stretch>
        </p:blipFill>
        <p:spPr>
          <a:xfrm>
            <a:off x="1295400" y="533400"/>
            <a:ext cx="6248400" cy="434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610x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" y="533400"/>
            <a:ext cx="7239001" cy="4354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title"/>
          </p:nvPr>
        </p:nvSpPr>
        <p:spPr>
          <a:xfrm>
            <a:off x="228600" y="5410200"/>
            <a:ext cx="8648700" cy="1397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Pirate ships at Treasure Island.</a:t>
            </a:r>
          </a:p>
        </p:txBody>
      </p:sp>
      <p:pic>
        <p:nvPicPr>
          <p:cNvPr id="236" name="bc_20_bg_082502 vaga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304800"/>
            <a:ext cx="6934200" cy="5200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treasure-island-pirate-ship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400" y="304800"/>
            <a:ext cx="7010401" cy="5211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JL00116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" y="304800"/>
            <a:ext cx="7924801" cy="520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2"/>
      <p:bldP build="whole" bldLvl="1" animBg="1" rev="0" advAuto="0" spid="237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TAU184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350" y="254000"/>
            <a:ext cx="5054601" cy="635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title"/>
          </p:nvPr>
        </p:nvSpPr>
        <p:spPr>
          <a:xfrm>
            <a:off x="88900" y="4635500"/>
            <a:ext cx="8953500" cy="2362200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The Elvi approach the dancing monster and launch a ferocious volley of cannonballs directly at him.</a:t>
            </a:r>
          </a:p>
        </p:txBody>
      </p:sp>
      <p:pic>
        <p:nvPicPr>
          <p:cNvPr id="243" name="1867243624_ea37e17c6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6225" y="457200"/>
            <a:ext cx="6049963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dzilla-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150" y="533400"/>
            <a:ext cx="5803901" cy="579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1867243624_ea37e17c6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606" y="190500"/>
            <a:ext cx="8839200" cy="647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xfrm>
            <a:off x="101600" y="4991100"/>
            <a:ext cx="8839200" cy="1828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The cannonballs find their mark, </a:t>
            </a:r>
            <a:b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</a:b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and Godzilla:</a:t>
            </a:r>
          </a:p>
        </p:txBody>
      </p:sp>
      <p:pic>
        <p:nvPicPr>
          <p:cNvPr id="250" name="cannon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4162" y="457200"/>
            <a:ext cx="6034088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title"/>
          </p:nvPr>
        </p:nvSpPr>
        <p:spPr>
          <a:xfrm>
            <a:off x="-1346200" y="49657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Falls to the ground</a:t>
            </a:r>
          </a:p>
        </p:txBody>
      </p:sp>
      <p:pic>
        <p:nvPicPr>
          <p:cNvPr id="253" name="Supersized Godzilla - Lar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838200"/>
            <a:ext cx="6034088" cy="452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Whit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6400" y="381000"/>
            <a:ext cx="5486400" cy="4970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Supersized Godzilla - Lar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">
            <a:off x="3499346" y="300873"/>
            <a:ext cx="4654551" cy="620553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5180012" y="5194300"/>
            <a:ext cx="4013201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3600">
                <a:solidFill>
                  <a:srgbClr val="000000"/>
                </a:solidFill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… annihilated.</a:t>
            </a:r>
          </a:p>
        </p:txBody>
      </p:sp>
      <p:sp>
        <p:nvSpPr>
          <p:cNvPr id="257" name="Shape 257"/>
          <p:cNvSpPr/>
          <p:nvPr/>
        </p:nvSpPr>
        <p:spPr>
          <a:xfrm>
            <a:off x="1185981" y="5791200"/>
            <a:ext cx="72848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4000">
                <a:solidFill>
                  <a:srgbClr val="000000"/>
                </a:solidFill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The Elvi are triumphant!</a:t>
            </a:r>
          </a:p>
        </p:txBody>
      </p:sp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16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(in)" transition="in">
                                      <p:cBhvr>
                                        <p:cTn id="1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2"/>
      <p:bldP build="whole" bldLvl="1" animBg="1" rev="0" advAuto="0" spid="257" grpId="4"/>
      <p:bldP build="whole" bldLvl="1" animBg="1" rev="0" advAuto="0" spid="256" grpId="3"/>
      <p:bldP build="whole" bldLvl="1" animBg="1" rev="0" advAuto="0" spid="25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457200" y="5257800"/>
            <a:ext cx="8229600" cy="1409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A relaxed rhumba.</a:t>
            </a:r>
            <a:b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</a:b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Showgirls blissfully jiggle.</a:t>
            </a:r>
          </a:p>
        </p:txBody>
      </p:sp>
      <p:pic>
        <p:nvPicPr>
          <p:cNvPr id="71" name="Showgirl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152400"/>
            <a:ext cx="3979863" cy="518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showgirl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4537" y="685800"/>
            <a:ext cx="3319464" cy="438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showgirl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81000"/>
            <a:ext cx="2430463" cy="500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6" presetID="2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nodeType="afterEffect" presetClass="entr" presetSubtype="12" presetID="2" grpId="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" grpId="2"/>
      <p:bldP build="whole" bldLvl="1" animBg="1" rev="0" advAuto="0" spid="71" grpId="1"/>
      <p:bldP build="whole" bldLvl="1" animBg="1" rev="0" advAuto="0" spid="73" grpId="3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/>
          </p:nvPr>
        </p:nvSpPr>
        <p:spPr>
          <a:xfrm>
            <a:off x="139700" y="4787900"/>
            <a:ext cx="8902700" cy="1943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The lounge is open again, and the city of Las Vegas toasts the victory. </a:t>
            </a:r>
            <a:br>
              <a:rPr sz="30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</a:br>
            <a:r>
              <a:rPr sz="32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The scene climaxes with:</a:t>
            </a:r>
          </a:p>
        </p:txBody>
      </p:sp>
      <p:pic>
        <p:nvPicPr>
          <p:cNvPr id="260" name="eyecandy-sound-lounge-danc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6375" y="661987"/>
            <a:ext cx="6191250" cy="41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EXC0001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1600" y="139700"/>
            <a:ext cx="6400800" cy="4633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xfrm>
            <a:off x="457200" y="5283200"/>
            <a:ext cx="8229600" cy="1333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People happy, tearful, etc. </a:t>
            </a:r>
            <a:b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</a:b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Stock footage. Stock music.</a:t>
            </a:r>
          </a:p>
        </p:txBody>
      </p:sp>
      <p:pic>
        <p:nvPicPr>
          <p:cNvPr id="264" name="happy-people-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900" y="508000"/>
            <a:ext cx="6667500" cy="459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happypeople.jpg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409" y="243335"/>
            <a:ext cx="7648482" cy="5092701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slow" advClick="1">
    <p:wipe dir="l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title"/>
          </p:nvPr>
        </p:nvSpPr>
        <p:spPr>
          <a:xfrm>
            <a:off x="457200" y="5257800"/>
            <a:ext cx="8229600" cy="1320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People happy, tearful, etc. </a:t>
            </a:r>
            <a:b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</a:b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Stock footage. Stock music.</a:t>
            </a:r>
          </a:p>
        </p:txBody>
      </p:sp>
      <p:pic>
        <p:nvPicPr>
          <p:cNvPr id="268" name="happy-people-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900" y="508000"/>
            <a:ext cx="6667500" cy="459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type="title"/>
          </p:nvPr>
        </p:nvSpPr>
        <p:spPr>
          <a:xfrm>
            <a:off x="457200" y="5219700"/>
            <a:ext cx="8229600" cy="1384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People happy, tearful, etc. </a:t>
            </a:r>
            <a:b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</a:b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Stock footage. Stock music.</a:t>
            </a:r>
          </a:p>
        </p:txBody>
      </p:sp>
      <p:pic>
        <p:nvPicPr>
          <p:cNvPr id="271" name="happy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100" y="368300"/>
            <a:ext cx="6781800" cy="4737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title"/>
          </p:nvPr>
        </p:nvSpPr>
        <p:spPr>
          <a:xfrm>
            <a:off x="457200" y="5346700"/>
            <a:ext cx="8229600" cy="1257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A dark, ominous, and VERY </a:t>
            </a:r>
            <a:b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</a:b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familiar sound…</a:t>
            </a:r>
          </a:p>
        </p:txBody>
      </p:sp>
      <p:pic>
        <p:nvPicPr>
          <p:cNvPr id="274" name="ominous-clouds.jpg"/>
          <p:cNvPicPr/>
          <p:nvPr/>
        </p:nvPicPr>
        <p:blipFill>
          <a:blip r:embed="rId2">
            <a:extLst/>
          </a:blip>
          <a:srcRect l="0" t="0" r="0" b="4034"/>
          <a:stretch>
            <a:fillRect/>
          </a:stretch>
        </p:blipFill>
        <p:spPr>
          <a:xfrm>
            <a:off x="1143000" y="381000"/>
            <a:ext cx="6858000" cy="4938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final_wars3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31900" y="0"/>
            <a:ext cx="10312400" cy="6858000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slow" advClick="1">
    <p:wipe dir="l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title"/>
          </p:nvPr>
        </p:nvSpPr>
        <p:spPr>
          <a:xfrm>
            <a:off x="457200" y="5245100"/>
            <a:ext cx="8229600" cy="1333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Godzilla lives! Godzilla lives! </a:t>
            </a:r>
            <a:endParaRPr sz="3600">
              <a:uFill>
                <a:solidFill/>
              </a:uFill>
              <a:latin typeface="Capitals"/>
              <a:ea typeface="Capitals"/>
              <a:cs typeface="Capitals"/>
              <a:sym typeface="Capitals"/>
            </a:endParaRPr>
          </a:p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rPr>
              <a:t>(possible sequel?)</a:t>
            </a:r>
          </a:p>
        </p:txBody>
      </p:sp>
      <p:pic>
        <p:nvPicPr>
          <p:cNvPr id="279" name="Godzilla2000-36-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0800" y="228600"/>
            <a:ext cx="3594101" cy="495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2894500296_6f4fd15dbb.jpg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529" y="812800"/>
            <a:ext cx="6872942" cy="4673601"/>
          </a:xfrm>
          <a:prstGeom prst="rect">
            <a:avLst/>
          </a:prstGeom>
          <a:ln w="12700">
            <a:round/>
          </a:ln>
        </p:spPr>
      </p:pic>
      <p:sp>
        <p:nvSpPr>
          <p:cNvPr id="282" name="Shape 282"/>
          <p:cNvSpPr/>
          <p:nvPr>
            <p:ph type="title"/>
          </p:nvPr>
        </p:nvSpPr>
        <p:spPr>
          <a:xfrm>
            <a:off x="457200" y="5473700"/>
            <a:ext cx="8229600" cy="9271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The Show is over.  The End.</a:t>
            </a:r>
          </a:p>
        </p:txBody>
      </p:sp>
    </p:spTree>
  </p:cSld>
  <p:clrMapOvr>
    <a:masterClrMapping/>
  </p:clrMapOvr>
  <p:transition spd="slow" advClick="1">
    <p:wipe dir="l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the-end.jpg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15" y="39281"/>
            <a:ext cx="8994432" cy="678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xfrm>
            <a:off x="88900" y="5232400"/>
            <a:ext cx="9042400" cy="1473200"/>
          </a:xfrm>
          <a:prstGeom prst="rect">
            <a:avLst/>
          </a:prstGeom>
        </p:spPr>
        <p:txBody>
          <a:bodyPr/>
          <a:lstStyle>
            <a:lvl1pPr>
              <a:defRPr sz="34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Morse code signals the confirmation of approaching doom.</a:t>
            </a:r>
          </a:p>
        </p:txBody>
      </p:sp>
      <p:pic>
        <p:nvPicPr>
          <p:cNvPr id="76" name="090121_2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381000"/>
            <a:ext cx="6553200" cy="477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090121_21.jpg"/>
          <p:cNvPicPr/>
          <p:nvPr/>
        </p:nvPicPr>
        <p:blipFill>
          <a:blip r:embed="rId2">
            <a:extLst/>
          </a:blip>
          <a:srcRect l="17442" t="35658" r="60464" b="44186"/>
          <a:stretch>
            <a:fillRect/>
          </a:stretch>
        </p:blipFill>
        <p:spPr>
          <a:xfrm>
            <a:off x="3886200" y="2133600"/>
            <a:ext cx="1447800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090121_21.jpg"/>
          <p:cNvPicPr/>
          <p:nvPr/>
        </p:nvPicPr>
        <p:blipFill>
          <a:blip r:embed="rId2">
            <a:extLst/>
          </a:blip>
          <a:srcRect l="39533" t="35658" r="40698" b="44186"/>
          <a:stretch>
            <a:fillRect/>
          </a:stretch>
        </p:blipFill>
        <p:spPr>
          <a:xfrm>
            <a:off x="6400800" y="2133600"/>
            <a:ext cx="1295400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ce_pete.jpg"/>
          <p:cNvPicPr/>
          <p:nvPr/>
        </p:nvPicPr>
        <p:blipFill>
          <a:blip r:embed="rId3">
            <a:extLst/>
          </a:blip>
          <a:srcRect l="0" t="15621" r="0" b="31651"/>
          <a:stretch>
            <a:fillRect/>
          </a:stretch>
        </p:blipFill>
        <p:spPr>
          <a:xfrm>
            <a:off x="2133600" y="1752600"/>
            <a:ext cx="5202238" cy="205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nodeType="afterEffect" presetClass="exi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3000" fill="hold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" grpId="1"/>
      <p:bldP build="whole" bldLvl="1" animBg="1" rev="0" advAuto="0" spid="7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457200" y="5156200"/>
            <a:ext cx="8229600" cy="13462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The players finish off their third set and head for the bar.</a:t>
            </a:r>
          </a:p>
        </p:txBody>
      </p:sp>
      <p:pic>
        <p:nvPicPr>
          <p:cNvPr id="82" name="Woody Allen Playing Jazz Clarinet 20061219_KG0I5953a (72465859)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150" y="-170797"/>
            <a:ext cx="5448301" cy="5440734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slow" advClick="1">
    <p:wipe dir="l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457200" y="5187950"/>
            <a:ext cx="82296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3600">
                <a:solidFill>
                  <a:srgbClr val="000000"/>
                </a:solidFill>
                <a:uFill>
                  <a:solidFill/>
                </a:u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The players finish off their third set and head for the bar.</a:t>
            </a:r>
          </a:p>
        </p:txBody>
      </p:sp>
      <p:pic>
        <p:nvPicPr>
          <p:cNvPr id="85" name="Ellington_Band-1a-721968.jpg"/>
          <p:cNvPicPr/>
          <p:nvPr/>
        </p:nvPicPr>
        <p:blipFill>
          <a:blip r:embed="rId2">
            <a:extLst/>
          </a:blip>
          <a:srcRect l="20339" t="0" r="5084" b="0"/>
          <a:stretch>
            <a:fillRect/>
          </a:stretch>
        </p:blipFill>
        <p:spPr>
          <a:xfrm>
            <a:off x="1282700" y="660400"/>
            <a:ext cx="6565900" cy="436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06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06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06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06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